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9" r:id="rId2"/>
    <p:sldId id="409" r:id="rId3"/>
    <p:sldId id="271" r:id="rId4"/>
    <p:sldId id="425" r:id="rId5"/>
    <p:sldId id="408" r:id="rId6"/>
    <p:sldId id="426" r:id="rId7"/>
    <p:sldId id="412" r:id="rId8"/>
    <p:sldId id="410" r:id="rId9"/>
    <p:sldId id="411" r:id="rId10"/>
    <p:sldId id="413" r:id="rId11"/>
    <p:sldId id="419" r:id="rId12"/>
    <p:sldId id="414" r:id="rId13"/>
    <p:sldId id="420" r:id="rId14"/>
    <p:sldId id="415" r:id="rId15"/>
    <p:sldId id="416" r:id="rId16"/>
    <p:sldId id="423" r:id="rId17"/>
    <p:sldId id="421" r:id="rId18"/>
    <p:sldId id="417" r:id="rId19"/>
    <p:sldId id="424" r:id="rId20"/>
    <p:sldId id="429" r:id="rId21"/>
    <p:sldId id="430" r:id="rId22"/>
    <p:sldId id="4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las Dhore" initials="VD" lastIdx="2" clrIdx="0"/>
  <p:cmAuthor id="2" name="Sheba Sabin" initials="SS"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F0B8A-1EFB-728A-CF1D-580A3B3C8D78}" v="471" dt="2020-08-13T01:48:46.184"/>
    <p1510:client id="{0CCAA8A9-AA9A-0625-CE15-EFD8E9A60D5C}" v="413" dt="2020-09-01T16:05:47"/>
    <p1510:client id="{17DD76DC-004D-08AE-1F93-C635DCA9B854}" v="844" dt="2020-08-05T18:21:23.721"/>
    <p1510:client id="{22348D88-F793-F154-BCF2-CD622F6B10C6}" v="246" dt="2020-08-06T13:32:28.010"/>
    <p1510:client id="{354FA7A7-6F0A-4069-9892-23658C3361E4}" v="80" dt="2020-08-26T01:18:50.783"/>
    <p1510:client id="{37B315CA-9EC9-038E-D70B-FBF1BC47E8EA}" v="63" dt="2020-08-26T05:00:23.755"/>
    <p1510:client id="{45A36F70-2F72-70B4-D8A3-0C93A9927D96}" v="287" dt="2020-08-13T14:47:35.241"/>
    <p1510:client id="{48915F31-52AB-7854-C8AA-0C36807AD917}" v="1054" dt="2020-08-23T14:47:09.763"/>
    <p1510:client id="{5271E10B-89F2-BD02-CDC6-694A9386EE04}" v="5" dt="2020-08-07T12:44:49.954"/>
    <p1510:client id="{5A008CD2-5208-B382-3277-744F58249623}" v="1071" dt="2020-08-12T17:31:19.820"/>
    <p1510:client id="{719F3907-BFF4-3AC7-1B33-D1FCA61A96E0}" v="596" dt="2020-08-06T04:57:19.780"/>
    <p1510:client id="{7DF72423-05E1-2D44-01BB-233C8FE7978F}" v="100" dt="2020-08-12T04:52:03.502"/>
    <p1510:client id="{A123C477-49A1-B343-28FE-0663C08BE020}" v="1053" dt="2020-08-13T17:37:09.443"/>
    <p1510:client id="{A6B459D8-BE20-52B3-2FDE-7F8A84AB59DB}" v="260" dt="2020-08-03T07:57:39.128"/>
    <p1510:client id="{A9E0E15A-E469-37B2-4F3B-837036FFD6B5}" v="316" dt="2020-08-12T13:09:55.616"/>
    <p1510:client id="{AE67C6EA-FCF1-CB66-0CA2-382AA3593E1D}" v="1467" dt="2020-08-11T18:18:57.099"/>
    <p1510:client id="{B1E5C31E-E52E-3BAA-7325-A577525E67C0}" v="2393" dt="2020-08-09T13:38:51.207"/>
    <p1510:client id="{B2C42BE8-2BF1-3D07-F9DD-E8A16B38E7A7}" v="116" dt="2020-08-13T17:55:37.293"/>
    <p1510:client id="{B426B009-E72D-A310-2D6F-F51C641C0E78}" v="417" dt="2020-08-29T17:23:07.598"/>
    <p1510:client id="{B5703FF9-CF3F-041C-B884-E591E10E3D3B}" v="231" dt="2020-08-14T13:47:59.416"/>
    <p1510:client id="{BCBD33AA-3F2E-AFC4-0A7B-E18E40EAE1E9}" v="341" dt="2020-08-13T05:39:38.812"/>
    <p1510:client id="{CBB355AA-754D-32CE-56CD-9467B0D89FC6}" v="117" dt="2020-08-10T08:54:05.234"/>
    <p1510:client id="{D743E1D0-3344-CB4E-5CD0-C2B133B380B1}" v="820" dt="2020-09-02T01:38:13.999"/>
    <p1510:client id="{D97A82D7-C0B9-CB0F-1E76-10FC68F5AABC}" v="349" dt="2020-08-06T09:33:13.141"/>
    <p1510:client id="{D9A8C252-E5E9-8F30-2652-77C1571F4304}" v="696" dt="2020-08-14T14:18:36.688"/>
    <p1510:client id="{DEB0EAA8-1F10-1AEE-764A-14E3868CCA1F}" v="264" dt="2020-08-03T08:52:49.532"/>
    <p1510:client id="{E87CC947-4834-1641-F0AD-243FB5C0DA82}" v="1482" dt="2020-08-14T06:07:11.057"/>
    <p1510:client id="{EA7C68AC-ACED-C3EF-4886-6377351C5DF4}" v="802" dt="2020-08-07T05:03:40.679"/>
    <p1510:client id="{EC2E7334-2D76-9871-4DA0-C0352262FEDD}" v="1021" dt="2020-08-15T15:55:36.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1" d="100"/>
          <a:sy n="71" d="100"/>
        </p:scale>
        <p:origin x="-456"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AE7B7-1AC8-448D-9596-0EEF1D06B634}" type="datetimeFigureOut">
              <a:rPr lang="en-IN" smtClean="0"/>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0C730D-FDBA-446D-9FB6-07E1635C5E61}" type="slidenum">
              <a:rPr lang="en-IN" smtClean="0"/>
              <a:t>‹#›</a:t>
            </a:fld>
            <a:endParaRPr lang="en-IN"/>
          </a:p>
        </p:txBody>
      </p:sp>
    </p:spTree>
    <p:extLst>
      <p:ext uri="{BB962C8B-B14F-4D97-AF65-F5344CB8AC3E}">
        <p14:creationId xmlns:p14="http://schemas.microsoft.com/office/powerpoint/2010/main" val="3369818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2.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2.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2.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2.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2.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2.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12.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12.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12.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70049" y="-1822"/>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95904"/>
            <a:ext cx="9313652" cy="164756"/>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3" name="TextBox 2">
            <a:extLst>
              <a:ext uri="{FF2B5EF4-FFF2-40B4-BE49-F238E27FC236}">
                <a16:creationId xmlns="" xmlns:a16="http://schemas.microsoft.com/office/drawing/2014/main" id="{5C597B36-7FAA-4180-926A-535EFD9034F7}"/>
              </a:ext>
            </a:extLst>
          </p:cNvPr>
          <p:cNvSpPr txBox="1"/>
          <p:nvPr/>
        </p:nvSpPr>
        <p:spPr>
          <a:xfrm>
            <a:off x="3329799" y="2582175"/>
            <a:ext cx="607874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cs typeface="Calibri"/>
              </a:rPr>
              <a:t>ENGINEERING DRAWING</a:t>
            </a:r>
          </a:p>
          <a:p>
            <a:pPr algn="ctr"/>
            <a:r>
              <a:rPr lang="en-US" sz="4400" b="1" dirty="0">
                <a:solidFill>
                  <a:srgbClr val="C00000"/>
                </a:solidFill>
                <a:cs typeface="Calibri"/>
              </a:rPr>
              <a:t> Projection of Planes</a:t>
            </a:r>
          </a:p>
        </p:txBody>
      </p:sp>
      <p:sp>
        <p:nvSpPr>
          <p:cNvPr id="2" name="TextBox 1">
            <a:extLst>
              <a:ext uri="{FF2B5EF4-FFF2-40B4-BE49-F238E27FC236}">
                <a16:creationId xmlns="" xmlns:a16="http://schemas.microsoft.com/office/drawing/2014/main" id="{DF1369FB-C630-4435-BC1E-F52C92104B12}"/>
              </a:ext>
            </a:extLst>
          </p:cNvPr>
          <p:cNvSpPr txBox="1"/>
          <p:nvPr/>
        </p:nvSpPr>
        <p:spPr>
          <a:xfrm>
            <a:off x="7576458" y="4627984"/>
            <a:ext cx="4198776" cy="1477328"/>
          </a:xfrm>
          <a:prstGeom prst="rect">
            <a:avLst/>
          </a:prstGeom>
          <a:noFill/>
        </p:spPr>
        <p:txBody>
          <a:bodyPr wrap="square" rtlCol="0">
            <a:spAutoFit/>
          </a:bodyPr>
          <a:lstStyle/>
          <a:p>
            <a:r>
              <a:rPr lang="en-IN" dirty="0"/>
              <a:t>Sheba Varghese</a:t>
            </a:r>
          </a:p>
          <a:p>
            <a:r>
              <a:rPr lang="en-IN" dirty="0"/>
              <a:t>Assistant Professor,</a:t>
            </a:r>
          </a:p>
          <a:p>
            <a:r>
              <a:rPr lang="en-IN" dirty="0"/>
              <a:t>Dept. Of Mechanical Engineering,</a:t>
            </a:r>
          </a:p>
          <a:p>
            <a:r>
              <a:rPr lang="en-IN" dirty="0"/>
              <a:t>Room : A </a:t>
            </a:r>
            <a:r>
              <a:rPr lang="en-IN" dirty="0" smtClean="0"/>
              <a:t>(310), </a:t>
            </a:r>
            <a:r>
              <a:rPr lang="en-IN" dirty="0"/>
              <a:t>KJSCE, Vidyavihar</a:t>
            </a:r>
          </a:p>
          <a:p>
            <a:r>
              <a:rPr lang="en-IN" dirty="0"/>
              <a:t>Email : sheba@somaiya.edu</a:t>
            </a:r>
          </a:p>
        </p:txBody>
      </p:sp>
    </p:spTree>
    <p:extLst>
      <p:ext uri="{BB962C8B-B14F-4D97-AF65-F5344CB8AC3E}">
        <p14:creationId xmlns:p14="http://schemas.microsoft.com/office/powerpoint/2010/main" val="333731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perpendicular to HP parallel to VP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13" name="Picture 12">
            <a:extLst>
              <a:ext uri="{FF2B5EF4-FFF2-40B4-BE49-F238E27FC236}">
                <a16:creationId xmlns="" xmlns:a16="http://schemas.microsoft.com/office/drawing/2014/main" id="{367D7113-6904-4398-AE6A-D6A711173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351" y="1262092"/>
            <a:ext cx="5852667" cy="3467400"/>
          </a:xfrm>
          <a:prstGeom prst="rect">
            <a:avLst/>
          </a:prstGeom>
        </p:spPr>
      </p:pic>
    </p:spTree>
    <p:extLst>
      <p:ext uri="{BB962C8B-B14F-4D97-AF65-F5344CB8AC3E}">
        <p14:creationId xmlns:p14="http://schemas.microsoft.com/office/powerpoint/2010/main" val="3769776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perpendicular to HP parallel to VP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6" name="Picture 5">
            <a:extLst>
              <a:ext uri="{FF2B5EF4-FFF2-40B4-BE49-F238E27FC236}">
                <a16:creationId xmlns="" xmlns:a16="http://schemas.microsoft.com/office/drawing/2014/main" id="{329F9422-AADA-49F5-AEA4-01FB4BAC4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912" y="2056626"/>
            <a:ext cx="3025402" cy="2583404"/>
          </a:xfrm>
          <a:prstGeom prst="rect">
            <a:avLst/>
          </a:prstGeom>
        </p:spPr>
      </p:pic>
      <p:sp>
        <p:nvSpPr>
          <p:cNvPr id="8" name="TextBox 7">
            <a:extLst>
              <a:ext uri="{FF2B5EF4-FFF2-40B4-BE49-F238E27FC236}">
                <a16:creationId xmlns="" xmlns:a16="http://schemas.microsoft.com/office/drawing/2014/main" id="{B18D3978-07A4-4F05-8AC8-A65408747DCB}"/>
              </a:ext>
            </a:extLst>
          </p:cNvPr>
          <p:cNvSpPr txBox="1"/>
          <p:nvPr/>
        </p:nvSpPr>
        <p:spPr>
          <a:xfrm>
            <a:off x="1511559" y="2056626"/>
            <a:ext cx="4096139" cy="923330"/>
          </a:xfrm>
          <a:prstGeom prst="rect">
            <a:avLst/>
          </a:prstGeom>
          <a:noFill/>
        </p:spPr>
        <p:txBody>
          <a:bodyPr wrap="square" rtlCol="0">
            <a:spAutoFit/>
          </a:bodyPr>
          <a:lstStyle/>
          <a:p>
            <a:r>
              <a:rPr lang="en-IN" dirty="0"/>
              <a:t>A square lamina ABCD of side 40 mm is perpendicular to HP and parallel to VP. Draw its projections</a:t>
            </a:r>
          </a:p>
        </p:txBody>
      </p:sp>
    </p:spTree>
    <p:extLst>
      <p:ext uri="{BB962C8B-B14F-4D97-AF65-F5344CB8AC3E}">
        <p14:creationId xmlns:p14="http://schemas.microsoft.com/office/powerpoint/2010/main" val="331012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perpendicular to VP parallel to HP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6" name="Picture 5">
            <a:extLst>
              <a:ext uri="{FF2B5EF4-FFF2-40B4-BE49-F238E27FC236}">
                <a16:creationId xmlns="" xmlns:a16="http://schemas.microsoft.com/office/drawing/2014/main" id="{BDF42CBA-00EF-4AB5-9A8B-1AF9DBFF8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580" y="1652731"/>
            <a:ext cx="5768840" cy="3391194"/>
          </a:xfrm>
          <a:prstGeom prst="rect">
            <a:avLst/>
          </a:prstGeom>
        </p:spPr>
      </p:pic>
    </p:spTree>
    <p:extLst>
      <p:ext uri="{BB962C8B-B14F-4D97-AF65-F5344CB8AC3E}">
        <p14:creationId xmlns:p14="http://schemas.microsoft.com/office/powerpoint/2010/main" val="2186480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perpendicular to VP parallel to HP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sp>
        <p:nvSpPr>
          <p:cNvPr id="8" name="TextBox 7">
            <a:extLst>
              <a:ext uri="{FF2B5EF4-FFF2-40B4-BE49-F238E27FC236}">
                <a16:creationId xmlns="" xmlns:a16="http://schemas.microsoft.com/office/drawing/2014/main" id="{B18D3978-07A4-4F05-8AC8-A65408747DCB}"/>
              </a:ext>
            </a:extLst>
          </p:cNvPr>
          <p:cNvSpPr txBox="1"/>
          <p:nvPr/>
        </p:nvSpPr>
        <p:spPr>
          <a:xfrm>
            <a:off x="1567542" y="1968030"/>
            <a:ext cx="4096139" cy="1477328"/>
          </a:xfrm>
          <a:prstGeom prst="rect">
            <a:avLst/>
          </a:prstGeom>
          <a:noFill/>
        </p:spPr>
        <p:txBody>
          <a:bodyPr wrap="square" rtlCol="0">
            <a:spAutoFit/>
          </a:bodyPr>
          <a:lstStyle/>
          <a:p>
            <a:r>
              <a:rPr lang="en-IN" dirty="0"/>
              <a:t>An equilateral triangle ABC of 50 mm side has its plane parallel to HP and side AB parallel to VP. Draw its projections when the corner C is 15 mm from HP and 45 mm from VP.</a:t>
            </a:r>
          </a:p>
        </p:txBody>
      </p:sp>
      <p:pic>
        <p:nvPicPr>
          <p:cNvPr id="14" name="Picture 13">
            <a:extLst>
              <a:ext uri="{FF2B5EF4-FFF2-40B4-BE49-F238E27FC236}">
                <a16:creationId xmlns="" xmlns:a16="http://schemas.microsoft.com/office/drawing/2014/main" id="{1E553014-8780-4A7E-B49E-2D2ACF496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052" y="1910082"/>
            <a:ext cx="2385267" cy="2636748"/>
          </a:xfrm>
          <a:prstGeom prst="rect">
            <a:avLst/>
          </a:prstGeom>
        </p:spPr>
      </p:pic>
    </p:spTree>
    <p:extLst>
      <p:ext uri="{BB962C8B-B14F-4D97-AF65-F5344CB8AC3E}">
        <p14:creationId xmlns:p14="http://schemas.microsoft.com/office/powerpoint/2010/main" val="26937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perpendicular to VP and HP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15" name="Picture 14">
            <a:extLst>
              <a:ext uri="{FF2B5EF4-FFF2-40B4-BE49-F238E27FC236}">
                <a16:creationId xmlns="" xmlns:a16="http://schemas.microsoft.com/office/drawing/2014/main" id="{BA1E9238-1CC7-45EB-899A-5F1A00843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217" y="1634334"/>
            <a:ext cx="5593565" cy="3589331"/>
          </a:xfrm>
          <a:prstGeom prst="rect">
            <a:avLst/>
          </a:prstGeom>
        </p:spPr>
      </p:pic>
    </p:spTree>
    <p:extLst>
      <p:ext uri="{BB962C8B-B14F-4D97-AF65-F5344CB8AC3E}">
        <p14:creationId xmlns:p14="http://schemas.microsoft.com/office/powerpoint/2010/main" val="3361349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inclined to HP and perpendicular to VP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6" name="Picture 5">
            <a:extLst>
              <a:ext uri="{FF2B5EF4-FFF2-40B4-BE49-F238E27FC236}">
                <a16:creationId xmlns="" xmlns:a16="http://schemas.microsoft.com/office/drawing/2014/main" id="{A0DC86C5-F021-4E61-AEE7-A69DF77D7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004" y="1523180"/>
            <a:ext cx="5799323" cy="3650296"/>
          </a:xfrm>
          <a:prstGeom prst="rect">
            <a:avLst/>
          </a:prstGeom>
        </p:spPr>
      </p:pic>
    </p:spTree>
    <p:extLst>
      <p:ext uri="{BB962C8B-B14F-4D97-AF65-F5344CB8AC3E}">
        <p14:creationId xmlns:p14="http://schemas.microsoft.com/office/powerpoint/2010/main" val="705948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inclined to HP and perpendicular to VP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3" name="Picture 2">
            <a:extLst>
              <a:ext uri="{FF2B5EF4-FFF2-40B4-BE49-F238E27FC236}">
                <a16:creationId xmlns="" xmlns:a16="http://schemas.microsoft.com/office/drawing/2014/main" id="{8037F14C-B0A7-4306-8047-0E9BD56C17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6318" y="1594803"/>
            <a:ext cx="4590662" cy="3201132"/>
          </a:xfrm>
          <a:prstGeom prst="rect">
            <a:avLst/>
          </a:prstGeom>
        </p:spPr>
      </p:pic>
      <p:sp>
        <p:nvSpPr>
          <p:cNvPr id="10" name="TextBox 9">
            <a:extLst>
              <a:ext uri="{FF2B5EF4-FFF2-40B4-BE49-F238E27FC236}">
                <a16:creationId xmlns="" xmlns:a16="http://schemas.microsoft.com/office/drawing/2014/main" id="{2FEDCF9D-4219-4CCD-A5A6-7B8B1F8EF4ED}"/>
              </a:ext>
            </a:extLst>
          </p:cNvPr>
          <p:cNvSpPr txBox="1"/>
          <p:nvPr/>
        </p:nvSpPr>
        <p:spPr>
          <a:xfrm>
            <a:off x="1045029" y="2071396"/>
            <a:ext cx="3760236" cy="1477328"/>
          </a:xfrm>
          <a:prstGeom prst="rect">
            <a:avLst/>
          </a:prstGeom>
          <a:noFill/>
        </p:spPr>
        <p:txBody>
          <a:bodyPr wrap="square" rtlCol="0">
            <a:spAutoFit/>
          </a:bodyPr>
          <a:lstStyle/>
          <a:p>
            <a:r>
              <a:rPr lang="en-IN" dirty="0"/>
              <a:t>A pentagonal plate of side 30 mm is placed with one side on the HP and the surface inclined at 50  ̊to HP and perpendicular to VP. Draw the projection of lamina.</a:t>
            </a:r>
          </a:p>
        </p:txBody>
      </p:sp>
    </p:spTree>
    <p:extLst>
      <p:ext uri="{BB962C8B-B14F-4D97-AF65-F5344CB8AC3E}">
        <p14:creationId xmlns:p14="http://schemas.microsoft.com/office/powerpoint/2010/main" val="263281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inclined to HP and perpendicular to VP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8" name="Picture 7">
            <a:extLst>
              <a:ext uri="{FF2B5EF4-FFF2-40B4-BE49-F238E27FC236}">
                <a16:creationId xmlns="" xmlns:a16="http://schemas.microsoft.com/office/drawing/2014/main" id="{42977A08-8C4C-41D6-B525-AC7272EB4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0841" y="1910081"/>
            <a:ext cx="4236097" cy="2885853"/>
          </a:xfrm>
          <a:prstGeom prst="rect">
            <a:avLst/>
          </a:prstGeom>
        </p:spPr>
      </p:pic>
      <p:sp>
        <p:nvSpPr>
          <p:cNvPr id="18" name="TextBox 17">
            <a:extLst>
              <a:ext uri="{FF2B5EF4-FFF2-40B4-BE49-F238E27FC236}">
                <a16:creationId xmlns="" xmlns:a16="http://schemas.microsoft.com/office/drawing/2014/main" id="{D0A17EA4-C99A-4E6D-924A-97C7E7B74AB5}"/>
              </a:ext>
            </a:extLst>
          </p:cNvPr>
          <p:cNvSpPr txBox="1"/>
          <p:nvPr/>
        </p:nvSpPr>
        <p:spPr>
          <a:xfrm>
            <a:off x="1194318" y="2388637"/>
            <a:ext cx="3993502" cy="1477328"/>
          </a:xfrm>
          <a:prstGeom prst="rect">
            <a:avLst/>
          </a:prstGeom>
          <a:noFill/>
        </p:spPr>
        <p:txBody>
          <a:bodyPr wrap="square" rtlCol="0">
            <a:spAutoFit/>
          </a:bodyPr>
          <a:lstStyle/>
          <a:p>
            <a:r>
              <a:rPr lang="en-IN" dirty="0"/>
              <a:t>A circular plate of diameter 50 mm is resting on HP on a point on the circumference with its surface inclined at 45  ̊to HP and perpendicular to VP. Draw the projection of lamina.</a:t>
            </a:r>
          </a:p>
        </p:txBody>
      </p:sp>
    </p:spTree>
    <p:extLst>
      <p:ext uri="{BB962C8B-B14F-4D97-AF65-F5344CB8AC3E}">
        <p14:creationId xmlns:p14="http://schemas.microsoft.com/office/powerpoint/2010/main" val="292547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inclined to VP and perpendicular to HP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8" name="Picture 7">
            <a:extLst>
              <a:ext uri="{FF2B5EF4-FFF2-40B4-BE49-F238E27FC236}">
                <a16:creationId xmlns="" xmlns:a16="http://schemas.microsoft.com/office/drawing/2014/main" id="{DC944874-E0C7-4585-92F9-30FB5C954C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3476" y="1626714"/>
            <a:ext cx="5845047" cy="3604572"/>
          </a:xfrm>
          <a:prstGeom prst="rect">
            <a:avLst/>
          </a:prstGeom>
        </p:spPr>
      </p:pic>
    </p:spTree>
    <p:extLst>
      <p:ext uri="{BB962C8B-B14F-4D97-AF65-F5344CB8AC3E}">
        <p14:creationId xmlns:p14="http://schemas.microsoft.com/office/powerpoint/2010/main" val="423257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368351" y="-1"/>
            <a:ext cx="6804545" cy="1054601"/>
          </a:xfrm>
        </p:spPr>
        <p:txBody>
          <a:bodyPr>
            <a:normAutofit fontScale="90000"/>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r>
              <a:rPr lang="en-US" sz="3100" dirty="0">
                <a:solidFill>
                  <a:srgbClr val="C00000"/>
                </a:solidFill>
                <a:latin typeface="+mn-lt"/>
                <a:cs typeface="Arial" panose="020B0604020202020204" pitchFamily="34" charset="0"/>
              </a:rPr>
              <a:t>Plane inclined to VP and perpendicular to HP</a:t>
            </a:r>
            <a:endParaRPr lang="en-US" sz="3100" dirty="0">
              <a:latin typeface="+mn-lt"/>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3" name="Picture 2">
            <a:extLst>
              <a:ext uri="{FF2B5EF4-FFF2-40B4-BE49-F238E27FC236}">
                <a16:creationId xmlns="" xmlns:a16="http://schemas.microsoft.com/office/drawing/2014/main" id="{9200A204-8CDE-46C5-8FDA-0E94957648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805" y="1786964"/>
            <a:ext cx="4717761" cy="2857155"/>
          </a:xfrm>
          <a:prstGeom prst="rect">
            <a:avLst/>
          </a:prstGeom>
        </p:spPr>
      </p:pic>
      <p:sp>
        <p:nvSpPr>
          <p:cNvPr id="6" name="TextBox 5">
            <a:extLst>
              <a:ext uri="{FF2B5EF4-FFF2-40B4-BE49-F238E27FC236}">
                <a16:creationId xmlns="" xmlns:a16="http://schemas.microsoft.com/office/drawing/2014/main" id="{91DB0322-E86E-40F3-994B-4871817DCB04}"/>
              </a:ext>
            </a:extLst>
          </p:cNvPr>
          <p:cNvSpPr txBox="1"/>
          <p:nvPr/>
        </p:nvSpPr>
        <p:spPr>
          <a:xfrm>
            <a:off x="1063690" y="1940767"/>
            <a:ext cx="4581330" cy="1477328"/>
          </a:xfrm>
          <a:prstGeom prst="rect">
            <a:avLst/>
          </a:prstGeom>
          <a:noFill/>
        </p:spPr>
        <p:txBody>
          <a:bodyPr wrap="square" rtlCol="0">
            <a:spAutoFit/>
          </a:bodyPr>
          <a:lstStyle/>
          <a:p>
            <a:r>
              <a:rPr lang="en-IN" dirty="0"/>
              <a:t>A hexagonal plate of side 30 mm has a corner at 20 mm from VP and 50 mm from HP. Its surface is inclined at 50  ̊ to VP and perpendicular to HP. Draw the projection of lamina.</a:t>
            </a:r>
          </a:p>
        </p:txBody>
      </p:sp>
    </p:spTree>
    <p:extLst>
      <p:ext uri="{BB962C8B-B14F-4D97-AF65-F5344CB8AC3E}">
        <p14:creationId xmlns:p14="http://schemas.microsoft.com/office/powerpoint/2010/main" val="266095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7A8936DD-54BF-4129-9FEF-FF579D094221}"/>
              </a:ext>
            </a:extLst>
          </p:cNvPr>
          <p:cNvPicPr>
            <a:picLocks noChangeAspect="1"/>
          </p:cNvPicPr>
          <p:nvPr/>
        </p:nvPicPr>
        <p:blipFill>
          <a:blip r:embed="rId2"/>
          <a:stretch>
            <a:fillRect/>
          </a:stretch>
        </p:blipFill>
        <p:spPr>
          <a:xfrm>
            <a:off x="10870049" y="-1822"/>
            <a:ext cx="1324665" cy="826527"/>
          </a:xfrm>
          <a:prstGeom prst="rect">
            <a:avLst/>
          </a:prstGeom>
        </p:spPr>
      </p:pic>
      <p:pic>
        <p:nvPicPr>
          <p:cNvPr id="9" name="Picture 9" descr="A picture containing drawing&#10;&#10;Description automatically generated">
            <a:extLst>
              <a:ext uri="{FF2B5EF4-FFF2-40B4-BE49-F238E27FC236}">
                <a16:creationId xmlns="" xmlns:a16="http://schemas.microsoft.com/office/drawing/2014/main" id="{7EA94BA2-03F2-4143-9587-37564C4621AA}"/>
              </a:ext>
            </a:extLst>
          </p:cNvPr>
          <p:cNvPicPr>
            <a:picLocks noGrp="1" noChangeAspect="1"/>
          </p:cNvPicPr>
          <p:nvPr>
            <p:ph idx="1"/>
          </p:nvPr>
        </p:nvPicPr>
        <p:blipFill>
          <a:blip r:embed="rId3"/>
          <a:stretch>
            <a:fillRect/>
          </a:stretch>
        </p:blipFill>
        <p:spPr>
          <a:xfrm>
            <a:off x="66495" y="-2800"/>
            <a:ext cx="2857500" cy="762000"/>
          </a:xfrm>
        </p:spPr>
      </p:pic>
      <p:pic>
        <p:nvPicPr>
          <p:cNvPr id="12" name="Picture 12">
            <a:extLst>
              <a:ext uri="{FF2B5EF4-FFF2-40B4-BE49-F238E27FC236}">
                <a16:creationId xmlns="" xmlns:a16="http://schemas.microsoft.com/office/drawing/2014/main" id="{54A18C93-D8FB-409E-8286-98796568286C}"/>
              </a:ext>
            </a:extLst>
          </p:cNvPr>
          <p:cNvPicPr>
            <a:picLocks noChangeAspect="1"/>
          </p:cNvPicPr>
          <p:nvPr/>
        </p:nvPicPr>
        <p:blipFill>
          <a:blip r:embed="rId4"/>
          <a:stretch>
            <a:fillRect/>
          </a:stretch>
        </p:blipFill>
        <p:spPr>
          <a:xfrm>
            <a:off x="-5752" y="6754636"/>
            <a:ext cx="12217879" cy="307370"/>
          </a:xfrm>
          <a:prstGeom prst="rect">
            <a:avLst/>
          </a:prstGeom>
        </p:spPr>
      </p:pic>
      <p:pic>
        <p:nvPicPr>
          <p:cNvPr id="13" name="Picture 13">
            <a:extLst>
              <a:ext uri="{FF2B5EF4-FFF2-40B4-BE49-F238E27FC236}">
                <a16:creationId xmlns="" xmlns:a16="http://schemas.microsoft.com/office/drawing/2014/main" id="{C49BA28B-E68A-4254-A441-A6BBC5EFB3D3}"/>
              </a:ext>
            </a:extLst>
          </p:cNvPr>
          <p:cNvPicPr>
            <a:picLocks noChangeAspect="1"/>
          </p:cNvPicPr>
          <p:nvPr/>
        </p:nvPicPr>
        <p:blipFill>
          <a:blip r:embed="rId5"/>
          <a:stretch>
            <a:fillRect/>
          </a:stretch>
        </p:blipFill>
        <p:spPr>
          <a:xfrm flipV="1">
            <a:off x="-5751" y="6595904"/>
            <a:ext cx="9313652" cy="164756"/>
          </a:xfrm>
          <a:prstGeom prst="rect">
            <a:avLst/>
          </a:prstGeom>
        </p:spPr>
      </p:pic>
      <p:sp>
        <p:nvSpPr>
          <p:cNvPr id="14" name="Slide Number Placeholder 13">
            <a:extLst>
              <a:ext uri="{FF2B5EF4-FFF2-40B4-BE49-F238E27FC236}">
                <a16:creationId xmlns="" xmlns:a16="http://schemas.microsoft.com/office/drawing/2014/main" id="{5346C9D8-CE27-45A8-8EAD-176DCD87B3D2}"/>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3" name="TextBox 2">
            <a:extLst>
              <a:ext uri="{FF2B5EF4-FFF2-40B4-BE49-F238E27FC236}">
                <a16:creationId xmlns="" xmlns:a16="http://schemas.microsoft.com/office/drawing/2014/main" id="{5C597B36-7FAA-4180-926A-535EFD9034F7}"/>
              </a:ext>
            </a:extLst>
          </p:cNvPr>
          <p:cNvSpPr txBox="1"/>
          <p:nvPr/>
        </p:nvSpPr>
        <p:spPr>
          <a:xfrm>
            <a:off x="3329799" y="2582175"/>
            <a:ext cx="60787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cs typeface="Calibri"/>
              </a:rPr>
              <a:t>Projection Of Planes</a:t>
            </a:r>
          </a:p>
        </p:txBody>
      </p:sp>
      <p:sp>
        <p:nvSpPr>
          <p:cNvPr id="4" name="TextBox 3">
            <a:extLst>
              <a:ext uri="{FF2B5EF4-FFF2-40B4-BE49-F238E27FC236}">
                <a16:creationId xmlns="" xmlns:a16="http://schemas.microsoft.com/office/drawing/2014/main" id="{E666AC45-6C27-4D29-BD7D-9720ED5AF2E8}"/>
              </a:ext>
            </a:extLst>
          </p:cNvPr>
          <p:cNvSpPr txBox="1"/>
          <p:nvPr/>
        </p:nvSpPr>
        <p:spPr>
          <a:xfrm>
            <a:off x="2337469" y="3554963"/>
            <a:ext cx="7702270" cy="2308324"/>
          </a:xfrm>
          <a:prstGeom prst="rect">
            <a:avLst/>
          </a:prstGeom>
          <a:noFill/>
        </p:spPr>
        <p:txBody>
          <a:bodyPr wrap="square" rtlCol="0">
            <a:spAutoFit/>
          </a:bodyPr>
          <a:lstStyle/>
          <a:p>
            <a:pPr marL="285750" indent="-285750">
              <a:buFont typeface="Arial" panose="020B0604020202020204" pitchFamily="34" charset="0"/>
              <a:buChar char="•"/>
            </a:pPr>
            <a:r>
              <a:rPr lang="en-IN" dirty="0"/>
              <a:t>Projection of planes: </a:t>
            </a:r>
          </a:p>
          <a:p>
            <a:pPr marL="2114550" lvl="4" indent="-285750">
              <a:buFont typeface="Arial" panose="020B0604020202020204" pitchFamily="34" charset="0"/>
              <a:buChar char="•"/>
            </a:pPr>
            <a:r>
              <a:rPr lang="en-IN" dirty="0"/>
              <a:t>Triangular, </a:t>
            </a:r>
          </a:p>
          <a:p>
            <a:pPr marL="2114550" lvl="4" indent="-285750">
              <a:buFont typeface="Arial" panose="020B0604020202020204" pitchFamily="34" charset="0"/>
              <a:buChar char="•"/>
            </a:pPr>
            <a:r>
              <a:rPr lang="en-IN" dirty="0"/>
              <a:t>Square, </a:t>
            </a:r>
          </a:p>
          <a:p>
            <a:pPr marL="2114550" lvl="4" indent="-285750">
              <a:buFont typeface="Arial" panose="020B0604020202020204" pitchFamily="34" charset="0"/>
              <a:buChar char="•"/>
            </a:pPr>
            <a:r>
              <a:rPr lang="en-IN" dirty="0"/>
              <a:t>Rectangular, </a:t>
            </a:r>
          </a:p>
          <a:p>
            <a:pPr marL="2114550" lvl="4" indent="-285750">
              <a:buFont typeface="Arial" panose="020B0604020202020204" pitchFamily="34" charset="0"/>
              <a:buChar char="•"/>
            </a:pPr>
            <a:r>
              <a:rPr lang="en-IN" dirty="0"/>
              <a:t>Pentagonal, </a:t>
            </a:r>
          </a:p>
          <a:p>
            <a:pPr marL="2114550" lvl="4" indent="-285750">
              <a:buFont typeface="Arial" panose="020B0604020202020204" pitchFamily="34" charset="0"/>
              <a:buChar char="•"/>
            </a:pPr>
            <a:r>
              <a:rPr lang="en-IN" dirty="0"/>
              <a:t>Hexagonal and </a:t>
            </a:r>
          </a:p>
          <a:p>
            <a:pPr marL="2114550" lvl="4" indent="-285750">
              <a:buFont typeface="Arial" panose="020B0604020202020204" pitchFamily="34" charset="0"/>
              <a:buChar char="•"/>
            </a:pPr>
            <a:r>
              <a:rPr lang="en-IN" dirty="0"/>
              <a:t>Circular planes</a:t>
            </a:r>
          </a:p>
          <a:p>
            <a:r>
              <a:rPr lang="en-IN" dirty="0"/>
              <a:t> inclined to one reference plane and perpendicular to other</a:t>
            </a:r>
          </a:p>
        </p:txBody>
      </p:sp>
    </p:spTree>
    <p:extLst>
      <p:ext uri="{BB962C8B-B14F-4D97-AF65-F5344CB8AC3E}">
        <p14:creationId xmlns:p14="http://schemas.microsoft.com/office/powerpoint/2010/main" val="406366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47821" y="1054601"/>
            <a:ext cx="5495729" cy="1940526"/>
          </a:xfrm>
        </p:spPr>
        <p:txBody>
          <a:bodyPr>
            <a:normAutofit fontScale="90000"/>
          </a:bodyPr>
          <a:lstStyle/>
          <a:p>
            <a:r>
              <a:rPr lang="en-US" sz="2400" dirty="0">
                <a:solidFill>
                  <a:srgbClr val="C00000"/>
                </a:solidFill>
                <a:latin typeface="+mn-lt"/>
                <a:cs typeface="Arial" panose="020B0604020202020204" pitchFamily="34" charset="0"/>
              </a:rPr>
              <a:t>An isosceles triangular plate of 50 mm base and 75 mm altitude appears as an equilateral triangle of 5o mm in top view. Draw the projection of a plate if its 50 mm long edge is on the HP. What is the inclination of a plate with the HP?</a:t>
            </a: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27980"/>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10" name="Picture 9">
            <a:extLst>
              <a:ext uri="{FF2B5EF4-FFF2-40B4-BE49-F238E27FC236}">
                <a16:creationId xmlns="" xmlns:a16="http://schemas.microsoft.com/office/drawing/2014/main" id="{4C4D6553-2DDC-4918-B663-FE177CB67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550" y="1174005"/>
            <a:ext cx="6063732" cy="4601244"/>
          </a:xfrm>
          <a:prstGeom prst="rect">
            <a:avLst/>
          </a:prstGeom>
        </p:spPr>
      </p:pic>
    </p:spTree>
    <p:extLst>
      <p:ext uri="{BB962C8B-B14F-4D97-AF65-F5344CB8AC3E}">
        <p14:creationId xmlns:p14="http://schemas.microsoft.com/office/powerpoint/2010/main" val="24966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47821" y="1054601"/>
            <a:ext cx="5495729" cy="1641946"/>
          </a:xfrm>
        </p:spPr>
        <p:txBody>
          <a:bodyPr>
            <a:normAutofit fontScale="90000"/>
          </a:bodyPr>
          <a:lstStyle/>
          <a:p>
            <a:r>
              <a:rPr lang="en-US" sz="2400" dirty="0">
                <a:solidFill>
                  <a:srgbClr val="C00000"/>
                </a:solidFill>
                <a:latin typeface="+mn-lt"/>
                <a:cs typeface="Arial" panose="020B0604020202020204" pitchFamily="34" charset="0"/>
              </a:rPr>
              <a:t>A 30  ̊- 60  ̊- 90  ̊ set square has its shortest edge 50 mm long and is in the HP. The TV of the set square is an isosceles triangle. Draw projections. Measure the inclination of a plane with the HP.</a:t>
            </a: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6" name="Picture 5">
            <a:extLst>
              <a:ext uri="{FF2B5EF4-FFF2-40B4-BE49-F238E27FC236}">
                <a16:creationId xmlns="" xmlns:a16="http://schemas.microsoft.com/office/drawing/2014/main" id="{2247C404-E3D4-44A9-B0BB-B104B8BD6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549" y="1262093"/>
            <a:ext cx="6172589" cy="4541306"/>
          </a:xfrm>
          <a:prstGeom prst="rect">
            <a:avLst/>
          </a:prstGeom>
        </p:spPr>
      </p:pic>
    </p:spTree>
    <p:extLst>
      <p:ext uri="{BB962C8B-B14F-4D97-AF65-F5344CB8AC3E}">
        <p14:creationId xmlns:p14="http://schemas.microsoft.com/office/powerpoint/2010/main" val="41107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47821" y="1054601"/>
            <a:ext cx="5495729" cy="1641946"/>
          </a:xfrm>
        </p:spPr>
        <p:txBody>
          <a:bodyPr>
            <a:normAutofit fontScale="90000"/>
          </a:bodyPr>
          <a:lstStyle/>
          <a:p>
            <a:r>
              <a:rPr lang="en-US" sz="2400" dirty="0">
                <a:solidFill>
                  <a:srgbClr val="C00000"/>
                </a:solidFill>
                <a:latin typeface="+mn-lt"/>
                <a:cs typeface="Arial" panose="020B0604020202020204" pitchFamily="34" charset="0"/>
              </a:rPr>
              <a:t>A pentagonal plate of 30 mm side has one of its side in the VP. The corner opposite to this side contained by the HP is 20 mm in front of the VP. Draw the projections and find inclination of a surface with the VP</a:t>
            </a: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23764"/>
            <a:ext cx="3262624" cy="811434"/>
          </a:xfrm>
          <a:prstGeom prst="rect">
            <a:avLst/>
          </a:prstGeom>
        </p:spPr>
      </p:pic>
      <p:pic>
        <p:nvPicPr>
          <p:cNvPr id="16" name="Picture 15">
            <a:extLst>
              <a:ext uri="{FF2B5EF4-FFF2-40B4-BE49-F238E27FC236}">
                <a16:creationId xmlns="" xmlns:a16="http://schemas.microsoft.com/office/drawing/2014/main" id="{9873D398-8E2C-4E9E-A9D4-0136F29251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690" y="1262093"/>
            <a:ext cx="6239458" cy="4513155"/>
          </a:xfrm>
          <a:prstGeom prst="rect">
            <a:avLst/>
          </a:prstGeom>
        </p:spPr>
      </p:pic>
    </p:spTree>
    <p:extLst>
      <p:ext uri="{BB962C8B-B14F-4D97-AF65-F5344CB8AC3E}">
        <p14:creationId xmlns:p14="http://schemas.microsoft.com/office/powerpoint/2010/main" val="421695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04" y="6112827"/>
            <a:ext cx="868683" cy="647487"/>
          </a:xfrm>
          <a:prstGeom prst="rect">
            <a:avLst/>
          </a:prstGeom>
        </p:spPr>
      </p:pic>
      <p:pic>
        <p:nvPicPr>
          <p:cNvPr id="2" name="Picture 1">
            <a:extLst>
              <a:ext uri="{FF2B5EF4-FFF2-40B4-BE49-F238E27FC236}">
                <a16:creationId xmlns=""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35035"/>
            <a:ext cx="2656121" cy="664030"/>
          </a:xfrm>
          <a:prstGeom prst="rect">
            <a:avLst/>
          </a:prstGeom>
        </p:spPr>
      </p:pic>
      <p:sp>
        <p:nvSpPr>
          <p:cNvPr id="3" name="TextBox 2">
            <a:extLst>
              <a:ext uri="{FF2B5EF4-FFF2-40B4-BE49-F238E27FC236}">
                <a16:creationId xmlns="" xmlns:a16="http://schemas.microsoft.com/office/drawing/2014/main" id="{246CB651-29A0-4826-A991-DDDC4A2E782B}"/>
              </a:ext>
            </a:extLst>
          </p:cNvPr>
          <p:cNvSpPr txBox="1"/>
          <p:nvPr/>
        </p:nvSpPr>
        <p:spPr>
          <a:xfrm>
            <a:off x="1343608" y="1726163"/>
            <a:ext cx="804298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Two dimensional object having length and breadth only.</a:t>
            </a:r>
          </a:p>
          <a:p>
            <a:pPr marL="285750" indent="-285750">
              <a:buFont typeface="Arial" panose="020B0604020202020204" pitchFamily="34" charset="0"/>
              <a:buChar char="•"/>
            </a:pPr>
            <a:r>
              <a:rPr lang="en-US" sz="2400" dirty="0"/>
              <a:t>Its thickness is always neglected.</a:t>
            </a:r>
          </a:p>
          <a:p>
            <a:endParaRPr lang="en-US" sz="2400" dirty="0"/>
          </a:p>
        </p:txBody>
      </p:sp>
      <p:sp>
        <p:nvSpPr>
          <p:cNvPr id="6" name="TextBox 5">
            <a:extLst>
              <a:ext uri="{FF2B5EF4-FFF2-40B4-BE49-F238E27FC236}">
                <a16:creationId xmlns="" xmlns:a16="http://schemas.microsoft.com/office/drawing/2014/main" id="{D5B58C38-D504-4872-9917-A5850BF81B8C}"/>
              </a:ext>
            </a:extLst>
          </p:cNvPr>
          <p:cNvSpPr txBox="1"/>
          <p:nvPr/>
        </p:nvSpPr>
        <p:spPr>
          <a:xfrm>
            <a:off x="2957804" y="503853"/>
            <a:ext cx="5514392" cy="769441"/>
          </a:xfrm>
          <a:prstGeom prst="rect">
            <a:avLst/>
          </a:prstGeom>
          <a:noFill/>
        </p:spPr>
        <p:txBody>
          <a:bodyPr wrap="square" rtlCol="0">
            <a:spAutoFit/>
          </a:bodyPr>
          <a:lstStyle/>
          <a:p>
            <a:r>
              <a:rPr lang="en-IN" sz="4400" dirty="0">
                <a:solidFill>
                  <a:srgbClr val="C00000"/>
                </a:solidFill>
              </a:rPr>
              <a:t>Planes</a:t>
            </a:r>
          </a:p>
        </p:txBody>
      </p:sp>
      <p:pic>
        <p:nvPicPr>
          <p:cNvPr id="8" name="Picture 7">
            <a:extLst>
              <a:ext uri="{FF2B5EF4-FFF2-40B4-BE49-F238E27FC236}">
                <a16:creationId xmlns="" xmlns:a16="http://schemas.microsoft.com/office/drawing/2014/main" id="{EF14EC41-3C70-4BAE-B451-AD23C81EB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2376" y="2793524"/>
            <a:ext cx="8148784" cy="2901599"/>
          </a:xfrm>
          <a:prstGeom prst="rect">
            <a:avLst/>
          </a:prstGeom>
        </p:spPr>
      </p:pic>
    </p:spTree>
    <p:extLst>
      <p:ext uri="{BB962C8B-B14F-4D97-AF65-F5344CB8AC3E}">
        <p14:creationId xmlns:p14="http://schemas.microsoft.com/office/powerpoint/2010/main" val="142176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04" y="6112827"/>
            <a:ext cx="868683" cy="647487"/>
          </a:xfrm>
          <a:prstGeom prst="rect">
            <a:avLst/>
          </a:prstGeom>
        </p:spPr>
      </p:pic>
      <p:pic>
        <p:nvPicPr>
          <p:cNvPr id="2" name="Picture 1">
            <a:extLst>
              <a:ext uri="{FF2B5EF4-FFF2-40B4-BE49-F238E27FC236}">
                <a16:creationId xmlns=""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35035"/>
            <a:ext cx="2656121" cy="664030"/>
          </a:xfrm>
          <a:prstGeom prst="rect">
            <a:avLst/>
          </a:prstGeom>
        </p:spPr>
      </p:pic>
      <p:sp>
        <p:nvSpPr>
          <p:cNvPr id="3" name="TextBox 2">
            <a:extLst>
              <a:ext uri="{FF2B5EF4-FFF2-40B4-BE49-F238E27FC236}">
                <a16:creationId xmlns="" xmlns:a16="http://schemas.microsoft.com/office/drawing/2014/main" id="{246CB651-29A0-4826-A991-DDDC4A2E782B}"/>
              </a:ext>
            </a:extLst>
          </p:cNvPr>
          <p:cNvSpPr txBox="1"/>
          <p:nvPr/>
        </p:nvSpPr>
        <p:spPr>
          <a:xfrm>
            <a:off x="1343608" y="1726163"/>
            <a:ext cx="804298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Construction of regular hexagon &amp; pentagon - </a:t>
            </a:r>
            <a:r>
              <a:rPr lang="en-US" sz="2400" dirty="0">
                <a:solidFill>
                  <a:srgbClr val="C00000"/>
                </a:solidFill>
              </a:rPr>
              <a:t>prerequisite</a:t>
            </a:r>
          </a:p>
          <a:p>
            <a:endParaRPr lang="en-US" sz="2400" dirty="0"/>
          </a:p>
        </p:txBody>
      </p:sp>
      <p:sp>
        <p:nvSpPr>
          <p:cNvPr id="6" name="TextBox 5">
            <a:extLst>
              <a:ext uri="{FF2B5EF4-FFF2-40B4-BE49-F238E27FC236}">
                <a16:creationId xmlns="" xmlns:a16="http://schemas.microsoft.com/office/drawing/2014/main" id="{D5B58C38-D504-4872-9917-A5850BF81B8C}"/>
              </a:ext>
            </a:extLst>
          </p:cNvPr>
          <p:cNvSpPr txBox="1"/>
          <p:nvPr/>
        </p:nvSpPr>
        <p:spPr>
          <a:xfrm>
            <a:off x="2957804" y="503853"/>
            <a:ext cx="5514392" cy="769441"/>
          </a:xfrm>
          <a:prstGeom prst="rect">
            <a:avLst/>
          </a:prstGeom>
          <a:noFill/>
        </p:spPr>
        <p:txBody>
          <a:bodyPr wrap="square" rtlCol="0">
            <a:spAutoFit/>
          </a:bodyPr>
          <a:lstStyle/>
          <a:p>
            <a:endParaRPr lang="en-IN" sz="4400" dirty="0">
              <a:solidFill>
                <a:srgbClr val="C00000"/>
              </a:solidFill>
            </a:endParaRPr>
          </a:p>
        </p:txBody>
      </p:sp>
    </p:spTree>
    <p:extLst>
      <p:ext uri="{BB962C8B-B14F-4D97-AF65-F5344CB8AC3E}">
        <p14:creationId xmlns:p14="http://schemas.microsoft.com/office/powerpoint/2010/main" val="246132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473950" y="-17763"/>
            <a:ext cx="6698946"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Note……</a:t>
            </a:r>
            <a:br>
              <a:rPr lang="en-US" sz="4000" dirty="0">
                <a:solidFill>
                  <a:srgbClr val="C00000"/>
                </a:solidFill>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14434"/>
            <a:ext cx="3245736" cy="811434"/>
          </a:xfrm>
          <a:prstGeom prst="rect">
            <a:avLst/>
          </a:prstGeom>
        </p:spPr>
      </p:pic>
      <p:sp>
        <p:nvSpPr>
          <p:cNvPr id="8" name="TextBox 7">
            <a:extLst>
              <a:ext uri="{FF2B5EF4-FFF2-40B4-BE49-F238E27FC236}">
                <a16:creationId xmlns="" xmlns:a16="http://schemas.microsoft.com/office/drawing/2014/main" id="{FA7632AE-A758-4AA9-BDC6-F01DD7FEC837}"/>
              </a:ext>
            </a:extLst>
          </p:cNvPr>
          <p:cNvSpPr txBox="1"/>
          <p:nvPr/>
        </p:nvSpPr>
        <p:spPr>
          <a:xfrm>
            <a:off x="1110343" y="1744824"/>
            <a:ext cx="9825135" cy="4031873"/>
          </a:xfrm>
          <a:prstGeom prst="rect">
            <a:avLst/>
          </a:prstGeom>
          <a:noFill/>
        </p:spPr>
        <p:txBody>
          <a:bodyPr wrap="square" rtlCol="0">
            <a:spAutoFit/>
          </a:bodyPr>
          <a:lstStyle/>
          <a:p>
            <a:r>
              <a:rPr lang="en-IN" sz="2000" dirty="0">
                <a:solidFill>
                  <a:srgbClr val="C00000"/>
                </a:solidFill>
              </a:rPr>
              <a:t>Data given in the question</a:t>
            </a:r>
          </a:p>
          <a:p>
            <a:endParaRPr lang="en-IN" dirty="0"/>
          </a:p>
          <a:p>
            <a:pPr marL="2114550" lvl="4" indent="-285750">
              <a:buFont typeface="Arial" panose="020B0604020202020204" pitchFamily="34" charset="0"/>
              <a:buChar char="•"/>
            </a:pPr>
            <a:r>
              <a:rPr lang="en-IN" sz="2000" dirty="0"/>
              <a:t>Description of the plane figure</a:t>
            </a:r>
          </a:p>
          <a:p>
            <a:pPr marL="2114550" lvl="4" indent="-285750">
              <a:buFont typeface="Arial" panose="020B0604020202020204" pitchFamily="34" charset="0"/>
              <a:buChar char="•"/>
            </a:pPr>
            <a:r>
              <a:rPr lang="en-IN" sz="2000" dirty="0"/>
              <a:t>Its position with H.P &amp; V.P</a:t>
            </a:r>
          </a:p>
          <a:p>
            <a:pPr lvl="4"/>
            <a:endParaRPr lang="en-IN" sz="2000" dirty="0"/>
          </a:p>
          <a:p>
            <a:r>
              <a:rPr lang="en-IN" sz="2000" dirty="0">
                <a:solidFill>
                  <a:srgbClr val="C00000"/>
                </a:solidFill>
              </a:rPr>
              <a:t>Data to find out </a:t>
            </a:r>
          </a:p>
          <a:p>
            <a:pPr marL="2114550" lvl="4" indent="-285750">
              <a:buFont typeface="Arial" panose="020B0604020202020204" pitchFamily="34" charset="0"/>
              <a:buChar char="•"/>
            </a:pPr>
            <a:r>
              <a:rPr lang="en-IN" sz="2000" dirty="0"/>
              <a:t>To locate T.V, F.V &amp; S.V</a:t>
            </a:r>
          </a:p>
          <a:p>
            <a:endParaRPr lang="en-IN" sz="2000" dirty="0"/>
          </a:p>
          <a:p>
            <a:r>
              <a:rPr lang="en-IN" sz="2000" dirty="0">
                <a:solidFill>
                  <a:srgbClr val="C00000"/>
                </a:solidFill>
              </a:rPr>
              <a:t>How the position will be described w.r.t H.P &amp; V.P</a:t>
            </a:r>
          </a:p>
          <a:p>
            <a:endParaRPr lang="en-IN" sz="2000" dirty="0">
              <a:solidFill>
                <a:srgbClr val="C00000"/>
              </a:solidFill>
            </a:endParaRPr>
          </a:p>
          <a:p>
            <a:pPr marL="2114550" lvl="4" indent="-285750">
              <a:buFont typeface="Arial" panose="020B0604020202020204" pitchFamily="34" charset="0"/>
              <a:buChar char="•"/>
            </a:pPr>
            <a:r>
              <a:rPr lang="en-US" sz="2000" dirty="0"/>
              <a:t>Inclination of it’s </a:t>
            </a:r>
            <a:r>
              <a:rPr lang="en-US" sz="2000" dirty="0">
                <a:solidFill>
                  <a:srgbClr val="C00000"/>
                </a:solidFill>
              </a:rPr>
              <a:t>SURFACE</a:t>
            </a:r>
            <a:r>
              <a:rPr lang="en-US" sz="2000" dirty="0"/>
              <a:t> with one of the reference planes will be given</a:t>
            </a:r>
          </a:p>
          <a:p>
            <a:pPr marL="2114550" lvl="4" indent="-285750">
              <a:buFont typeface="Arial" panose="020B0604020202020204" pitchFamily="34" charset="0"/>
              <a:buChar char="•"/>
            </a:pPr>
            <a:r>
              <a:rPr lang="en-US" sz="2000" dirty="0"/>
              <a:t>Inclination of one of it’s </a:t>
            </a:r>
            <a:r>
              <a:rPr lang="en-US" sz="2000" dirty="0">
                <a:solidFill>
                  <a:srgbClr val="C00000"/>
                </a:solidFill>
              </a:rPr>
              <a:t>EDGES</a:t>
            </a:r>
            <a:r>
              <a:rPr lang="en-US" sz="2000" dirty="0"/>
              <a:t> with other reference plane will be given</a:t>
            </a:r>
            <a:endParaRPr lang="en-IN" sz="2000" dirty="0"/>
          </a:p>
          <a:p>
            <a:endParaRPr lang="en-IN" dirty="0"/>
          </a:p>
        </p:txBody>
      </p:sp>
    </p:spTree>
    <p:extLst>
      <p:ext uri="{BB962C8B-B14F-4D97-AF65-F5344CB8AC3E}">
        <p14:creationId xmlns:p14="http://schemas.microsoft.com/office/powerpoint/2010/main" val="33351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473950" y="-17763"/>
            <a:ext cx="6698946"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
            </a:r>
            <a:br>
              <a:rPr lang="en-US" sz="4000" dirty="0">
                <a:solidFill>
                  <a:srgbClr val="C00000"/>
                </a:solidFill>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14434"/>
            <a:ext cx="3245736" cy="811434"/>
          </a:xfrm>
          <a:prstGeom prst="rect">
            <a:avLst/>
          </a:prstGeom>
        </p:spPr>
      </p:pic>
      <p:pic>
        <p:nvPicPr>
          <p:cNvPr id="17" name="Picture 16">
            <a:extLst>
              <a:ext uri="{FF2B5EF4-FFF2-40B4-BE49-F238E27FC236}">
                <a16:creationId xmlns="" xmlns:a16="http://schemas.microsoft.com/office/drawing/2014/main" id="{6DA0E33B-EEC6-4ED5-AEC3-47A95C624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7834" y="1763486"/>
            <a:ext cx="3368332" cy="3031806"/>
          </a:xfrm>
          <a:prstGeom prst="rect">
            <a:avLst/>
          </a:prstGeom>
        </p:spPr>
      </p:pic>
      <p:pic>
        <p:nvPicPr>
          <p:cNvPr id="19" name="Picture 18">
            <a:extLst>
              <a:ext uri="{FF2B5EF4-FFF2-40B4-BE49-F238E27FC236}">
                <a16:creationId xmlns="" xmlns:a16="http://schemas.microsoft.com/office/drawing/2014/main" id="{C4FB286B-1DD0-4D1E-8E3E-E0BF7F5E4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1697" y="1697493"/>
            <a:ext cx="3284505" cy="3124471"/>
          </a:xfrm>
          <a:prstGeom prst="rect">
            <a:avLst/>
          </a:prstGeom>
        </p:spPr>
      </p:pic>
    </p:spTree>
    <p:extLst>
      <p:ext uri="{BB962C8B-B14F-4D97-AF65-F5344CB8AC3E}">
        <p14:creationId xmlns:p14="http://schemas.microsoft.com/office/powerpoint/2010/main" val="207417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7A2AFA-9E80-4F87-B3B2-19708553D0D5}"/>
              </a:ext>
            </a:extLst>
          </p:cNvPr>
          <p:cNvSpPr>
            <a:spLocks noGrp="1"/>
          </p:cNvSpPr>
          <p:nvPr>
            <p:ph type="title"/>
          </p:nvPr>
        </p:nvSpPr>
        <p:spPr>
          <a:xfrm>
            <a:off x="3473950" y="-17763"/>
            <a:ext cx="6698946"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Trace of a Plane</a:t>
            </a:r>
            <a:br>
              <a:rPr lang="en-US" sz="4000" dirty="0">
                <a:solidFill>
                  <a:srgbClr val="C00000"/>
                </a:solidFill>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descr="A picture containing drawing&#10;&#10;Description automatically generated">
            <a:extLst>
              <a:ext uri="{FF2B5EF4-FFF2-40B4-BE49-F238E27FC236}">
                <a16:creationId xmlns=""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27" y="114434"/>
            <a:ext cx="3245736" cy="811434"/>
          </a:xfrm>
          <a:prstGeom prst="rect">
            <a:avLst/>
          </a:prstGeom>
        </p:spPr>
      </p:pic>
      <p:sp>
        <p:nvSpPr>
          <p:cNvPr id="8" name="TextBox 7">
            <a:extLst>
              <a:ext uri="{FF2B5EF4-FFF2-40B4-BE49-F238E27FC236}">
                <a16:creationId xmlns="" xmlns:a16="http://schemas.microsoft.com/office/drawing/2014/main" id="{FA7632AE-A758-4AA9-BDC6-F01DD7FEC837}"/>
              </a:ext>
            </a:extLst>
          </p:cNvPr>
          <p:cNvSpPr txBox="1"/>
          <p:nvPr/>
        </p:nvSpPr>
        <p:spPr>
          <a:xfrm>
            <a:off x="849086" y="1622438"/>
            <a:ext cx="9825135" cy="3724096"/>
          </a:xfrm>
          <a:prstGeom prst="rect">
            <a:avLst/>
          </a:prstGeom>
          <a:noFill/>
        </p:spPr>
        <p:txBody>
          <a:bodyPr wrap="square" rtlCol="0">
            <a:spAutoFit/>
          </a:bodyPr>
          <a:lstStyle/>
          <a:p>
            <a:r>
              <a:rPr lang="en-IN" sz="2000" dirty="0">
                <a:solidFill>
                  <a:srgbClr val="C00000"/>
                </a:solidFill>
              </a:rPr>
              <a:t>Trace of a plane – </a:t>
            </a:r>
            <a:r>
              <a:rPr lang="en-IN" sz="2000" dirty="0"/>
              <a:t>Extension of a given plane shape to the reference plane (H.P or V.P) to which it is perpendicular or inclined.</a:t>
            </a:r>
          </a:p>
          <a:p>
            <a:endParaRPr lang="en-IN" dirty="0"/>
          </a:p>
          <a:p>
            <a:pPr marL="2114550" lvl="4" indent="-285750">
              <a:buFont typeface="Arial" panose="020B0604020202020204" pitchFamily="34" charset="0"/>
              <a:buChar char="•"/>
            </a:pPr>
            <a:r>
              <a:rPr lang="en-IN" sz="2000" dirty="0"/>
              <a:t>The plane meets the H.P or V.P as a line</a:t>
            </a:r>
          </a:p>
          <a:p>
            <a:pPr marL="2114550" lvl="4" indent="-285750">
              <a:buFont typeface="Arial" panose="020B0604020202020204" pitchFamily="34" charset="0"/>
              <a:buChar char="•"/>
            </a:pPr>
            <a:r>
              <a:rPr lang="en-IN" sz="2000" dirty="0"/>
              <a:t>This line is called trace of a plane</a:t>
            </a:r>
          </a:p>
          <a:p>
            <a:pPr lvl="4"/>
            <a:endParaRPr lang="en-IN" sz="2000" dirty="0"/>
          </a:p>
          <a:p>
            <a:r>
              <a:rPr lang="en-IN" sz="2000" dirty="0">
                <a:solidFill>
                  <a:srgbClr val="C00000"/>
                </a:solidFill>
              </a:rPr>
              <a:t>Horizontal Trace (HT)</a:t>
            </a:r>
          </a:p>
          <a:p>
            <a:pPr marL="2114550" lvl="4" indent="-285750">
              <a:buFont typeface="Arial" panose="020B0604020202020204" pitchFamily="34" charset="0"/>
              <a:buChar char="•"/>
            </a:pPr>
            <a:r>
              <a:rPr lang="en-IN" sz="2000" dirty="0"/>
              <a:t>The line in which the plane shape meets the H.P is called HT</a:t>
            </a:r>
          </a:p>
          <a:p>
            <a:endParaRPr lang="en-IN" sz="2000" dirty="0"/>
          </a:p>
          <a:p>
            <a:r>
              <a:rPr lang="en-IN" sz="2000" dirty="0">
                <a:solidFill>
                  <a:srgbClr val="C00000"/>
                </a:solidFill>
              </a:rPr>
              <a:t>Vertical Trace (VT)</a:t>
            </a:r>
          </a:p>
          <a:p>
            <a:pPr marL="2114550" lvl="4" indent="-285750">
              <a:buFont typeface="Arial" panose="020B0604020202020204" pitchFamily="34" charset="0"/>
              <a:buChar char="•"/>
            </a:pPr>
            <a:r>
              <a:rPr lang="en-IN" sz="2000" dirty="0"/>
              <a:t>The line in which the plane shape meets the V.P is called VT</a:t>
            </a:r>
          </a:p>
          <a:p>
            <a:endParaRPr lang="en-IN" dirty="0"/>
          </a:p>
        </p:txBody>
      </p:sp>
    </p:spTree>
    <p:extLst>
      <p:ext uri="{BB962C8B-B14F-4D97-AF65-F5344CB8AC3E}">
        <p14:creationId xmlns:p14="http://schemas.microsoft.com/office/powerpoint/2010/main" val="3486652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04" y="6112827"/>
            <a:ext cx="868683" cy="647487"/>
          </a:xfrm>
          <a:prstGeom prst="rect">
            <a:avLst/>
          </a:prstGeom>
        </p:spPr>
      </p:pic>
      <p:pic>
        <p:nvPicPr>
          <p:cNvPr id="2" name="Picture 1">
            <a:extLst>
              <a:ext uri="{FF2B5EF4-FFF2-40B4-BE49-F238E27FC236}">
                <a16:creationId xmlns=""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35035"/>
            <a:ext cx="2656121" cy="664030"/>
          </a:xfrm>
          <a:prstGeom prst="rect">
            <a:avLst/>
          </a:prstGeom>
        </p:spPr>
      </p:pic>
      <p:sp>
        <p:nvSpPr>
          <p:cNvPr id="3" name="TextBox 2">
            <a:extLst>
              <a:ext uri="{FF2B5EF4-FFF2-40B4-BE49-F238E27FC236}">
                <a16:creationId xmlns="" xmlns:a16="http://schemas.microsoft.com/office/drawing/2014/main" id="{246CB651-29A0-4826-A991-DDDC4A2E782B}"/>
              </a:ext>
            </a:extLst>
          </p:cNvPr>
          <p:cNvSpPr txBox="1"/>
          <p:nvPr/>
        </p:nvSpPr>
        <p:spPr>
          <a:xfrm>
            <a:off x="1399591" y="1273294"/>
            <a:ext cx="804298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Plane resting on one of its base side on H.P</a:t>
            </a:r>
          </a:p>
          <a:p>
            <a:endParaRPr lang="en-US" sz="2400" dirty="0"/>
          </a:p>
        </p:txBody>
      </p:sp>
      <p:sp>
        <p:nvSpPr>
          <p:cNvPr id="6" name="TextBox 5">
            <a:extLst>
              <a:ext uri="{FF2B5EF4-FFF2-40B4-BE49-F238E27FC236}">
                <a16:creationId xmlns="" xmlns:a16="http://schemas.microsoft.com/office/drawing/2014/main" id="{D5B58C38-D504-4872-9917-A5850BF81B8C}"/>
              </a:ext>
            </a:extLst>
          </p:cNvPr>
          <p:cNvSpPr txBox="1"/>
          <p:nvPr/>
        </p:nvSpPr>
        <p:spPr>
          <a:xfrm>
            <a:off x="2957804" y="503853"/>
            <a:ext cx="5514392" cy="769441"/>
          </a:xfrm>
          <a:prstGeom prst="rect">
            <a:avLst/>
          </a:prstGeom>
          <a:noFill/>
        </p:spPr>
        <p:txBody>
          <a:bodyPr wrap="square" rtlCol="0">
            <a:spAutoFit/>
          </a:bodyPr>
          <a:lstStyle/>
          <a:p>
            <a:r>
              <a:rPr lang="en-IN" sz="4400" dirty="0">
                <a:solidFill>
                  <a:srgbClr val="C00000"/>
                </a:solidFill>
              </a:rPr>
              <a:t>Simple Positions</a:t>
            </a:r>
          </a:p>
        </p:txBody>
      </p:sp>
      <p:sp>
        <p:nvSpPr>
          <p:cNvPr id="9" name="TextBox 8">
            <a:extLst>
              <a:ext uri="{FF2B5EF4-FFF2-40B4-BE49-F238E27FC236}">
                <a16:creationId xmlns="" xmlns:a16="http://schemas.microsoft.com/office/drawing/2014/main" id="{4AD1C33B-9E49-4E9D-9F0B-C959261DDB52}"/>
              </a:ext>
            </a:extLst>
          </p:cNvPr>
          <p:cNvSpPr txBox="1"/>
          <p:nvPr/>
        </p:nvSpPr>
        <p:spPr>
          <a:xfrm>
            <a:off x="1399591" y="3771429"/>
            <a:ext cx="6064897"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t>Plane resting on one of its base side on V.P</a:t>
            </a:r>
          </a:p>
        </p:txBody>
      </p:sp>
      <p:pic>
        <p:nvPicPr>
          <p:cNvPr id="13" name="Picture 12">
            <a:extLst>
              <a:ext uri="{FF2B5EF4-FFF2-40B4-BE49-F238E27FC236}">
                <a16:creationId xmlns="" xmlns:a16="http://schemas.microsoft.com/office/drawing/2014/main" id="{00815A56-3D8B-49DF-9EF4-184C49DE95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7246" y="2104290"/>
            <a:ext cx="6252333" cy="1324709"/>
          </a:xfrm>
          <a:prstGeom prst="rect">
            <a:avLst/>
          </a:prstGeom>
        </p:spPr>
      </p:pic>
      <p:pic>
        <p:nvPicPr>
          <p:cNvPr id="15" name="Picture 14">
            <a:extLst>
              <a:ext uri="{FF2B5EF4-FFF2-40B4-BE49-F238E27FC236}">
                <a16:creationId xmlns="" xmlns:a16="http://schemas.microsoft.com/office/drawing/2014/main" id="{CDE4D87B-8201-46C7-8F29-4842E142F3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8892" y="4429329"/>
            <a:ext cx="6300687" cy="1333616"/>
          </a:xfrm>
          <a:prstGeom prst="rect">
            <a:avLst/>
          </a:prstGeom>
        </p:spPr>
      </p:pic>
    </p:spTree>
    <p:extLst>
      <p:ext uri="{BB962C8B-B14F-4D97-AF65-F5344CB8AC3E}">
        <p14:creationId xmlns:p14="http://schemas.microsoft.com/office/powerpoint/2010/main" val="209474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04" y="6112827"/>
            <a:ext cx="868683" cy="647487"/>
          </a:xfrm>
          <a:prstGeom prst="rect">
            <a:avLst/>
          </a:prstGeom>
        </p:spPr>
      </p:pic>
      <p:pic>
        <p:nvPicPr>
          <p:cNvPr id="2" name="Picture 1">
            <a:extLst>
              <a:ext uri="{FF2B5EF4-FFF2-40B4-BE49-F238E27FC236}">
                <a16:creationId xmlns=""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35035"/>
            <a:ext cx="2656121" cy="664030"/>
          </a:xfrm>
          <a:prstGeom prst="rect">
            <a:avLst/>
          </a:prstGeom>
        </p:spPr>
      </p:pic>
      <p:sp>
        <p:nvSpPr>
          <p:cNvPr id="3" name="TextBox 2">
            <a:extLst>
              <a:ext uri="{FF2B5EF4-FFF2-40B4-BE49-F238E27FC236}">
                <a16:creationId xmlns="" xmlns:a16="http://schemas.microsoft.com/office/drawing/2014/main" id="{246CB651-29A0-4826-A991-DDDC4A2E782B}"/>
              </a:ext>
            </a:extLst>
          </p:cNvPr>
          <p:cNvSpPr txBox="1"/>
          <p:nvPr/>
        </p:nvSpPr>
        <p:spPr>
          <a:xfrm>
            <a:off x="1399591" y="1273294"/>
            <a:ext cx="804298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Plane resting on one of its corner on H.P</a:t>
            </a:r>
          </a:p>
          <a:p>
            <a:endParaRPr lang="en-US" sz="2400" dirty="0"/>
          </a:p>
        </p:txBody>
      </p:sp>
      <p:sp>
        <p:nvSpPr>
          <p:cNvPr id="6" name="TextBox 5">
            <a:extLst>
              <a:ext uri="{FF2B5EF4-FFF2-40B4-BE49-F238E27FC236}">
                <a16:creationId xmlns="" xmlns:a16="http://schemas.microsoft.com/office/drawing/2014/main" id="{D5B58C38-D504-4872-9917-A5850BF81B8C}"/>
              </a:ext>
            </a:extLst>
          </p:cNvPr>
          <p:cNvSpPr txBox="1"/>
          <p:nvPr/>
        </p:nvSpPr>
        <p:spPr>
          <a:xfrm>
            <a:off x="2957804" y="503853"/>
            <a:ext cx="5514392" cy="769441"/>
          </a:xfrm>
          <a:prstGeom prst="rect">
            <a:avLst/>
          </a:prstGeom>
          <a:noFill/>
        </p:spPr>
        <p:txBody>
          <a:bodyPr wrap="square" rtlCol="0">
            <a:spAutoFit/>
          </a:bodyPr>
          <a:lstStyle/>
          <a:p>
            <a:r>
              <a:rPr lang="en-IN" sz="4400" dirty="0">
                <a:solidFill>
                  <a:srgbClr val="C00000"/>
                </a:solidFill>
              </a:rPr>
              <a:t>Simple Positions</a:t>
            </a:r>
          </a:p>
        </p:txBody>
      </p:sp>
      <p:sp>
        <p:nvSpPr>
          <p:cNvPr id="9" name="TextBox 8">
            <a:extLst>
              <a:ext uri="{FF2B5EF4-FFF2-40B4-BE49-F238E27FC236}">
                <a16:creationId xmlns="" xmlns:a16="http://schemas.microsoft.com/office/drawing/2014/main" id="{4AD1C33B-9E49-4E9D-9F0B-C959261DDB52}"/>
              </a:ext>
            </a:extLst>
          </p:cNvPr>
          <p:cNvSpPr txBox="1"/>
          <p:nvPr/>
        </p:nvSpPr>
        <p:spPr>
          <a:xfrm>
            <a:off x="1399591" y="3771429"/>
            <a:ext cx="6064897"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t>Plane resting on one of its corner on V.P</a:t>
            </a:r>
          </a:p>
        </p:txBody>
      </p:sp>
      <p:pic>
        <p:nvPicPr>
          <p:cNvPr id="8" name="Picture 7">
            <a:extLst>
              <a:ext uri="{FF2B5EF4-FFF2-40B4-BE49-F238E27FC236}">
                <a16:creationId xmlns="" xmlns:a16="http://schemas.microsoft.com/office/drawing/2014/main" id="{0A55A0FB-D4A6-475F-99C6-652209FD47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290" y="2042735"/>
            <a:ext cx="5669198" cy="1427213"/>
          </a:xfrm>
          <a:prstGeom prst="rect">
            <a:avLst/>
          </a:prstGeom>
        </p:spPr>
      </p:pic>
      <p:pic>
        <p:nvPicPr>
          <p:cNvPr id="14" name="Picture 13">
            <a:extLst>
              <a:ext uri="{FF2B5EF4-FFF2-40B4-BE49-F238E27FC236}">
                <a16:creationId xmlns="" xmlns:a16="http://schemas.microsoft.com/office/drawing/2014/main" id="{2480E2BD-43BD-48F0-B56F-B95DDEC7DE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4244" y="4413123"/>
            <a:ext cx="5830244" cy="1447925"/>
          </a:xfrm>
          <a:prstGeom prst="rect">
            <a:avLst/>
          </a:prstGeom>
        </p:spPr>
      </p:pic>
    </p:spTree>
    <p:extLst>
      <p:ext uri="{BB962C8B-B14F-4D97-AF65-F5344CB8AC3E}">
        <p14:creationId xmlns:p14="http://schemas.microsoft.com/office/powerpoint/2010/main" val="3447276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777</TotalTime>
  <Words>596</Words>
  <Application>Microsoft Office PowerPoint</Application>
  <PresentationFormat>Custom</PresentationFormat>
  <Paragraphs>71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Note…… </vt:lpstr>
      <vt:lpstr> </vt:lpstr>
      <vt:lpstr>Trace of a Plane </vt:lpstr>
      <vt:lpstr>PowerPoint Presentation</vt:lpstr>
      <vt:lpstr>PowerPoint Presentation</vt:lpstr>
      <vt:lpstr> Plane perpendicular to HP parallel to VP</vt:lpstr>
      <vt:lpstr> Plane perpendicular to HP parallel to VP</vt:lpstr>
      <vt:lpstr> Plane perpendicular to VP parallel to HP</vt:lpstr>
      <vt:lpstr> Plane perpendicular to VP parallel to HP</vt:lpstr>
      <vt:lpstr> Plane perpendicular to VP and HP</vt:lpstr>
      <vt:lpstr> Plane inclined to HP and perpendicular to VP</vt:lpstr>
      <vt:lpstr> Plane inclined to HP and perpendicular to VP</vt:lpstr>
      <vt:lpstr> Plane inclined to HP and perpendicular to VP</vt:lpstr>
      <vt:lpstr> Plane inclined to VP and perpendicular to HP</vt:lpstr>
      <vt:lpstr> Plane inclined to VP and perpendicular to HP</vt:lpstr>
      <vt:lpstr>An isosceles triangular plate of 50 mm base and 75 mm altitude appears as an equilateral triangle of 5o mm in top view. Draw the projection of a plate if its 50 mm long edge is on the HP. What is the inclination of a plate with the HP?</vt:lpstr>
      <vt:lpstr>A 30  ̊- 60  ̊- 90  ̊ set square has its shortest edge 50 mm long and is in the HP. The TV of the set square is an isosceles triangle. Draw projections. Measure the inclination of a plane with the HP.</vt:lpstr>
      <vt:lpstr>A pentagonal plate of 30 mm side has one of its side in the VP. The corner opposite to this side contained by the HP is 20 mm in front of the VP. Draw the projections and find inclination of a surface with the VP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817</cp:revision>
  <dcterms:created xsi:type="dcterms:W3CDTF">2020-08-03T07:23:07Z</dcterms:created>
  <dcterms:modified xsi:type="dcterms:W3CDTF">2023-03-20T04:41:36Z</dcterms:modified>
</cp:coreProperties>
</file>